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3" r:id="rId4"/>
    <p:sldId id="258" r:id="rId5"/>
    <p:sldId id="259" r:id="rId6"/>
    <p:sldId id="260" r:id="rId7"/>
    <p:sldId id="261"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876"/>
    <p:restoredTop sz="96341"/>
  </p:normalViewPr>
  <p:slideViewPr>
    <p:cSldViewPr snapToGrid="0" snapToObjects="1">
      <p:cViewPr>
        <p:scale>
          <a:sx n="123" d="100"/>
          <a:sy n="123" d="100"/>
        </p:scale>
        <p:origin x="144" y="-3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tiff>
</file>

<file path=ppt/media/image2.jpeg>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5D8A-2B78-4240-B74D-F4974B368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982104-1749-534D-84AB-A64A69DC9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1AB-EF8A-D843-80AF-ED67580E3DB8}"/>
              </a:ext>
            </a:extLst>
          </p:cNvPr>
          <p:cNvSpPr>
            <a:spLocks noGrp="1"/>
          </p:cNvSpPr>
          <p:nvPr>
            <p:ph type="dt" sz="half" idx="10"/>
          </p:nvPr>
        </p:nvSpPr>
        <p:spPr/>
        <p:txBody>
          <a:bodyPr/>
          <a:lstStyle/>
          <a:p>
            <a:fld id="{62218E36-40D4-F146-A31A-45CC8AE33427}" type="datetimeFigureOut">
              <a:rPr lang="en-US" smtClean="0"/>
              <a:t>10/3/20</a:t>
            </a:fld>
            <a:endParaRPr lang="en-US"/>
          </a:p>
        </p:txBody>
      </p:sp>
      <p:sp>
        <p:nvSpPr>
          <p:cNvPr id="5" name="Footer Placeholder 4">
            <a:extLst>
              <a:ext uri="{FF2B5EF4-FFF2-40B4-BE49-F238E27FC236}">
                <a16:creationId xmlns:a16="http://schemas.microsoft.com/office/drawing/2014/main" id="{94961DEA-67DE-4347-9655-D0CD07AB4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5B71A-10DB-6449-A8DE-AC4F65278B0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63209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B830-AF6B-7443-A70E-B2A2DA3216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C25AA-CA87-1548-B400-85D5F2564C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3004-B6C4-CD48-A500-92DA5E84A2ED}"/>
              </a:ext>
            </a:extLst>
          </p:cNvPr>
          <p:cNvSpPr>
            <a:spLocks noGrp="1"/>
          </p:cNvSpPr>
          <p:nvPr>
            <p:ph type="dt" sz="half" idx="10"/>
          </p:nvPr>
        </p:nvSpPr>
        <p:spPr/>
        <p:txBody>
          <a:bodyPr/>
          <a:lstStyle/>
          <a:p>
            <a:fld id="{62218E36-40D4-F146-A31A-45CC8AE33427}" type="datetimeFigureOut">
              <a:rPr lang="en-US" smtClean="0"/>
              <a:t>10/3/20</a:t>
            </a:fld>
            <a:endParaRPr lang="en-US"/>
          </a:p>
        </p:txBody>
      </p:sp>
      <p:sp>
        <p:nvSpPr>
          <p:cNvPr id="5" name="Footer Placeholder 4">
            <a:extLst>
              <a:ext uri="{FF2B5EF4-FFF2-40B4-BE49-F238E27FC236}">
                <a16:creationId xmlns:a16="http://schemas.microsoft.com/office/drawing/2014/main" id="{D427F35D-593D-2F4B-8CA0-F2E4B5BCA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2CB24-2A11-0547-894B-921FA5EF2F4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17893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F48F8-3254-2F4B-BFE4-EECA77611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B661B-9C01-764E-A61B-665920D4E5E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CB2BD-E9E7-C94A-BDB2-77859F68EA13}"/>
              </a:ext>
            </a:extLst>
          </p:cNvPr>
          <p:cNvSpPr>
            <a:spLocks noGrp="1"/>
          </p:cNvSpPr>
          <p:nvPr>
            <p:ph type="dt" sz="half" idx="10"/>
          </p:nvPr>
        </p:nvSpPr>
        <p:spPr/>
        <p:txBody>
          <a:bodyPr/>
          <a:lstStyle/>
          <a:p>
            <a:fld id="{62218E36-40D4-F146-A31A-45CC8AE33427}" type="datetimeFigureOut">
              <a:rPr lang="en-US" smtClean="0"/>
              <a:t>10/3/20</a:t>
            </a:fld>
            <a:endParaRPr lang="en-US"/>
          </a:p>
        </p:txBody>
      </p:sp>
      <p:sp>
        <p:nvSpPr>
          <p:cNvPr id="5" name="Footer Placeholder 4">
            <a:extLst>
              <a:ext uri="{FF2B5EF4-FFF2-40B4-BE49-F238E27FC236}">
                <a16:creationId xmlns:a16="http://schemas.microsoft.com/office/drawing/2014/main" id="{6AD1EF02-B0DF-9F4E-BC2E-0E4BF8688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6980A-FC8D-094E-A62D-D9A7205A545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46771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11866-1A95-D746-A519-910843E729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709CB-5F8E-1C46-BFE5-1B09ACBCB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58381-D0B7-F04F-BB18-1B1847FF1656}"/>
              </a:ext>
            </a:extLst>
          </p:cNvPr>
          <p:cNvSpPr>
            <a:spLocks noGrp="1"/>
          </p:cNvSpPr>
          <p:nvPr>
            <p:ph type="dt" sz="half" idx="10"/>
          </p:nvPr>
        </p:nvSpPr>
        <p:spPr/>
        <p:txBody>
          <a:bodyPr/>
          <a:lstStyle/>
          <a:p>
            <a:fld id="{62218E36-40D4-F146-A31A-45CC8AE33427}" type="datetimeFigureOut">
              <a:rPr lang="en-US" smtClean="0"/>
              <a:t>10/3/20</a:t>
            </a:fld>
            <a:endParaRPr lang="en-US"/>
          </a:p>
        </p:txBody>
      </p:sp>
      <p:sp>
        <p:nvSpPr>
          <p:cNvPr id="5" name="Footer Placeholder 4">
            <a:extLst>
              <a:ext uri="{FF2B5EF4-FFF2-40B4-BE49-F238E27FC236}">
                <a16:creationId xmlns:a16="http://schemas.microsoft.com/office/drawing/2014/main" id="{4AD7506D-883F-9349-BAEE-2C2F8C4E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ED45-30CC-474A-9DB9-1BE2B75F8DF5}"/>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2982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6E8B-5C70-B54B-8C2F-3CEFB0EAB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F6510E-777E-A04F-A424-47CA5C8B59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347D2D-8EBB-1B42-8CA2-EBFC02BF0BAF}"/>
              </a:ext>
            </a:extLst>
          </p:cNvPr>
          <p:cNvSpPr>
            <a:spLocks noGrp="1"/>
          </p:cNvSpPr>
          <p:nvPr>
            <p:ph type="dt" sz="half" idx="10"/>
          </p:nvPr>
        </p:nvSpPr>
        <p:spPr/>
        <p:txBody>
          <a:bodyPr/>
          <a:lstStyle/>
          <a:p>
            <a:fld id="{62218E36-40D4-F146-A31A-45CC8AE33427}" type="datetimeFigureOut">
              <a:rPr lang="en-US" smtClean="0"/>
              <a:t>10/3/20</a:t>
            </a:fld>
            <a:endParaRPr lang="en-US"/>
          </a:p>
        </p:txBody>
      </p:sp>
      <p:sp>
        <p:nvSpPr>
          <p:cNvPr id="5" name="Footer Placeholder 4">
            <a:extLst>
              <a:ext uri="{FF2B5EF4-FFF2-40B4-BE49-F238E27FC236}">
                <a16:creationId xmlns:a16="http://schemas.microsoft.com/office/drawing/2014/main" id="{51D2EBA0-2A0D-7044-A8AA-0FEB122C5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2C94C-D2B1-DF4D-AFE9-D803027B91E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89717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29F81-9E5A-2F44-9C59-E94D519E74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DF0A2-A6F1-D946-BBEE-AF4364A15D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7B9464-1222-234F-B686-E1A0AC975E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CFA541-B86A-E44F-AC59-03DBDAC7EEEB}"/>
              </a:ext>
            </a:extLst>
          </p:cNvPr>
          <p:cNvSpPr>
            <a:spLocks noGrp="1"/>
          </p:cNvSpPr>
          <p:nvPr>
            <p:ph type="dt" sz="half" idx="10"/>
          </p:nvPr>
        </p:nvSpPr>
        <p:spPr/>
        <p:txBody>
          <a:bodyPr/>
          <a:lstStyle/>
          <a:p>
            <a:fld id="{62218E36-40D4-F146-A31A-45CC8AE33427}" type="datetimeFigureOut">
              <a:rPr lang="en-US" smtClean="0"/>
              <a:t>10/3/20</a:t>
            </a:fld>
            <a:endParaRPr lang="en-US"/>
          </a:p>
        </p:txBody>
      </p:sp>
      <p:sp>
        <p:nvSpPr>
          <p:cNvPr id="6" name="Footer Placeholder 5">
            <a:extLst>
              <a:ext uri="{FF2B5EF4-FFF2-40B4-BE49-F238E27FC236}">
                <a16:creationId xmlns:a16="http://schemas.microsoft.com/office/drawing/2014/main" id="{9514CC1D-BEBC-BD4E-AED2-8F9B25117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430038-6DAD-C945-80BF-48E550A0A011}"/>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30009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DE3B-3819-214E-96BB-42D57E353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FC8FB-C691-3C48-83EB-B4E6F971A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6EE962-9631-964E-B4A9-CE5BD6610F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C13FD2-DBD5-CE4C-934E-2AD1157E4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9C2FE2-837C-9E4C-9316-09D2A5B27F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55ED49-6007-C547-B58D-46F7F87522E2}"/>
              </a:ext>
            </a:extLst>
          </p:cNvPr>
          <p:cNvSpPr>
            <a:spLocks noGrp="1"/>
          </p:cNvSpPr>
          <p:nvPr>
            <p:ph type="dt" sz="half" idx="10"/>
          </p:nvPr>
        </p:nvSpPr>
        <p:spPr/>
        <p:txBody>
          <a:bodyPr/>
          <a:lstStyle/>
          <a:p>
            <a:fld id="{62218E36-40D4-F146-A31A-45CC8AE33427}" type="datetimeFigureOut">
              <a:rPr lang="en-US" smtClean="0"/>
              <a:t>10/3/20</a:t>
            </a:fld>
            <a:endParaRPr lang="en-US"/>
          </a:p>
        </p:txBody>
      </p:sp>
      <p:sp>
        <p:nvSpPr>
          <p:cNvPr id="8" name="Footer Placeholder 7">
            <a:extLst>
              <a:ext uri="{FF2B5EF4-FFF2-40B4-BE49-F238E27FC236}">
                <a16:creationId xmlns:a16="http://schemas.microsoft.com/office/drawing/2014/main" id="{FB5C3578-B93B-A44C-AA37-34B5C3606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71D-28AB-D945-9524-F72C5A19ACBB}"/>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91429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139E-00C9-9F42-8CF9-EDEE84C5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7FF89-F704-D847-9B9D-205A128C18F5}"/>
              </a:ext>
            </a:extLst>
          </p:cNvPr>
          <p:cNvSpPr>
            <a:spLocks noGrp="1"/>
          </p:cNvSpPr>
          <p:nvPr>
            <p:ph type="dt" sz="half" idx="10"/>
          </p:nvPr>
        </p:nvSpPr>
        <p:spPr/>
        <p:txBody>
          <a:bodyPr/>
          <a:lstStyle/>
          <a:p>
            <a:fld id="{62218E36-40D4-F146-A31A-45CC8AE33427}" type="datetimeFigureOut">
              <a:rPr lang="en-US" smtClean="0"/>
              <a:t>10/3/20</a:t>
            </a:fld>
            <a:endParaRPr lang="en-US"/>
          </a:p>
        </p:txBody>
      </p:sp>
      <p:sp>
        <p:nvSpPr>
          <p:cNvPr id="4" name="Footer Placeholder 3">
            <a:extLst>
              <a:ext uri="{FF2B5EF4-FFF2-40B4-BE49-F238E27FC236}">
                <a16:creationId xmlns:a16="http://schemas.microsoft.com/office/drawing/2014/main" id="{35882359-E70C-D84B-94F6-C85002432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2BEEFF-E503-1E47-85A4-22E723A231F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46869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581BE6-3580-664C-9BA1-59839C0FBB13}"/>
              </a:ext>
            </a:extLst>
          </p:cNvPr>
          <p:cNvSpPr>
            <a:spLocks noGrp="1"/>
          </p:cNvSpPr>
          <p:nvPr>
            <p:ph type="dt" sz="half" idx="10"/>
          </p:nvPr>
        </p:nvSpPr>
        <p:spPr/>
        <p:txBody>
          <a:bodyPr/>
          <a:lstStyle/>
          <a:p>
            <a:fld id="{62218E36-40D4-F146-A31A-45CC8AE33427}" type="datetimeFigureOut">
              <a:rPr lang="en-US" smtClean="0"/>
              <a:t>10/3/20</a:t>
            </a:fld>
            <a:endParaRPr lang="en-US"/>
          </a:p>
        </p:txBody>
      </p:sp>
      <p:sp>
        <p:nvSpPr>
          <p:cNvPr id="3" name="Footer Placeholder 2">
            <a:extLst>
              <a:ext uri="{FF2B5EF4-FFF2-40B4-BE49-F238E27FC236}">
                <a16:creationId xmlns:a16="http://schemas.microsoft.com/office/drawing/2014/main" id="{F0ED329C-33AD-0548-A68A-794186C57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A2610-DBC9-684D-A137-1005023C1CD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944749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4696-8B55-7048-9673-BD4F65318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63854E-50FD-DF45-BA23-849A22694F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A2D533-24BF-7C48-A710-E715F7AC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200459-E814-2A42-AB27-63096C705A9E}"/>
              </a:ext>
            </a:extLst>
          </p:cNvPr>
          <p:cNvSpPr>
            <a:spLocks noGrp="1"/>
          </p:cNvSpPr>
          <p:nvPr>
            <p:ph type="dt" sz="half" idx="10"/>
          </p:nvPr>
        </p:nvSpPr>
        <p:spPr/>
        <p:txBody>
          <a:bodyPr/>
          <a:lstStyle/>
          <a:p>
            <a:fld id="{62218E36-40D4-F146-A31A-45CC8AE33427}" type="datetimeFigureOut">
              <a:rPr lang="en-US" smtClean="0"/>
              <a:t>10/3/20</a:t>
            </a:fld>
            <a:endParaRPr lang="en-US"/>
          </a:p>
        </p:txBody>
      </p:sp>
      <p:sp>
        <p:nvSpPr>
          <p:cNvPr id="6" name="Footer Placeholder 5">
            <a:extLst>
              <a:ext uri="{FF2B5EF4-FFF2-40B4-BE49-F238E27FC236}">
                <a16:creationId xmlns:a16="http://schemas.microsoft.com/office/drawing/2014/main" id="{D7EDBFDC-A37B-AF4B-A7DD-D86350BF4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500-8E2B-1A4A-BB04-FC963D44ED6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6486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92B6-49A8-9944-882C-74CD249FBD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F11F2-7698-6A4B-A44B-5026DE851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C400AB-2442-D24A-A288-E9294E21F7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B004F1-2C74-654B-B2A6-AC0552086EEC}"/>
              </a:ext>
            </a:extLst>
          </p:cNvPr>
          <p:cNvSpPr>
            <a:spLocks noGrp="1"/>
          </p:cNvSpPr>
          <p:nvPr>
            <p:ph type="dt" sz="half" idx="10"/>
          </p:nvPr>
        </p:nvSpPr>
        <p:spPr/>
        <p:txBody>
          <a:bodyPr/>
          <a:lstStyle/>
          <a:p>
            <a:fld id="{62218E36-40D4-F146-A31A-45CC8AE33427}" type="datetimeFigureOut">
              <a:rPr lang="en-US" smtClean="0"/>
              <a:t>10/3/20</a:t>
            </a:fld>
            <a:endParaRPr lang="en-US"/>
          </a:p>
        </p:txBody>
      </p:sp>
      <p:sp>
        <p:nvSpPr>
          <p:cNvPr id="6" name="Footer Placeholder 5">
            <a:extLst>
              <a:ext uri="{FF2B5EF4-FFF2-40B4-BE49-F238E27FC236}">
                <a16:creationId xmlns:a16="http://schemas.microsoft.com/office/drawing/2014/main" id="{E881A21A-E69E-EA4D-AEB8-CD9029850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DBB6-FE8F-3443-BD15-F6AD9C87E17A}"/>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5170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74AAD4-FB3D-C64E-9EBA-4B9091A04F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1604-56AF-7148-81D5-CFF87C36E6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CA00-948E-6849-B740-4ACD7C6E2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218E36-40D4-F146-A31A-45CC8AE33427}" type="datetimeFigureOut">
              <a:rPr lang="en-US" smtClean="0"/>
              <a:t>10/3/20</a:t>
            </a:fld>
            <a:endParaRPr lang="en-US"/>
          </a:p>
        </p:txBody>
      </p:sp>
      <p:sp>
        <p:nvSpPr>
          <p:cNvPr id="5" name="Footer Placeholder 4">
            <a:extLst>
              <a:ext uri="{FF2B5EF4-FFF2-40B4-BE49-F238E27FC236}">
                <a16:creationId xmlns:a16="http://schemas.microsoft.com/office/drawing/2014/main" id="{94BCD85A-3824-4B49-9E4C-6D0A5B3B7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0773EC-3FB0-9148-B605-DEC07C3144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FB55-DC9A-374E-9809-F56FDE25A648}" type="slidenum">
              <a:rPr lang="en-US" smtClean="0"/>
              <a:t>‹#›</a:t>
            </a:fld>
            <a:endParaRPr lang="en-US"/>
          </a:p>
        </p:txBody>
      </p:sp>
    </p:spTree>
    <p:extLst>
      <p:ext uri="{BB962C8B-B14F-4D97-AF65-F5344CB8AC3E}">
        <p14:creationId xmlns:p14="http://schemas.microsoft.com/office/powerpoint/2010/main" val="197543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hackster.io/embeddedlab786/car-speed-detector-d60ea0" TargetMode="External"/><Relationship Id="rId2" Type="http://schemas.openxmlformats.org/officeDocument/2006/relationships/hyperlink" Target="https://www.hackster.io/yashastronomy/arduino-speed-detector-4eab71" TargetMode="External"/><Relationship Id="rId1" Type="http://schemas.openxmlformats.org/officeDocument/2006/relationships/slideLayout" Target="../slideLayouts/slideLayout2.xml"/><Relationship Id="rId4" Type="http://schemas.openxmlformats.org/officeDocument/2006/relationships/hyperlink" Target="https://www.hackster.io/NerdFatherRJ/speeduino-speed-tracker-c8fca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crystalfontz.com/product/cfah2004actmiew-20x4-i2c-character-lcd?kw=&amp;origin=pla&amp;gclid=CjwKCAjwq_D7BRADEiwAVMDdHiHPBFW64CMppy-nCaKe0sCETMsAPY2SlfEIacJEAEYCOHrj1hV69BoCuvgQAvD_BwE#undefined" TargetMode="External"/><Relationship Id="rId2" Type="http://schemas.openxmlformats.org/officeDocument/2006/relationships/hyperlink" Target="https://www.pololu.com/product/136"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289311-1196-0B4F-A4DF-AA62F21C808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CEE7EB7-3665-F84D-98F7-B65AA59CACFC}"/>
              </a:ext>
            </a:extLst>
          </p:cNvPr>
          <p:cNvSpPr>
            <a:spLocks noGrp="1"/>
          </p:cNvSpPr>
          <p:nvPr>
            <p:ph type="ctrTitle"/>
          </p:nvPr>
        </p:nvSpPr>
        <p:spPr>
          <a:xfrm>
            <a:off x="0" y="-244832"/>
            <a:ext cx="12191999" cy="3383280"/>
          </a:xfrm>
        </p:spPr>
        <p:txBody>
          <a:bodyPr>
            <a:normAutofit/>
          </a:bodyPr>
          <a:lstStyle/>
          <a:p>
            <a:r>
              <a:rPr lang="en-US" sz="6000" dirty="0"/>
              <a:t>ENGI 301</a:t>
            </a:r>
            <a:br>
              <a:rPr lang="en-US" sz="6000" dirty="0"/>
            </a:br>
            <a:br>
              <a:rPr lang="en-US" dirty="0"/>
            </a:br>
            <a:r>
              <a:rPr lang="en-US" sz="6000" dirty="0"/>
              <a:t>Putting Speed Control Device Proposal</a:t>
            </a:r>
            <a:endParaRPr lang="en-US" dirty="0"/>
          </a:p>
        </p:txBody>
      </p:sp>
      <p:sp>
        <p:nvSpPr>
          <p:cNvPr id="9" name="Subtitle 2">
            <a:extLst>
              <a:ext uri="{FF2B5EF4-FFF2-40B4-BE49-F238E27FC236}">
                <a16:creationId xmlns:a16="http://schemas.microsoft.com/office/drawing/2014/main" id="{F8A2B327-9197-7F47-9F38-62DCF0466C17}"/>
              </a:ext>
            </a:extLst>
          </p:cNvPr>
          <p:cNvSpPr>
            <a:spLocks noGrp="1"/>
          </p:cNvSpPr>
          <p:nvPr>
            <p:ph type="subTitle" idx="1"/>
          </p:nvPr>
        </p:nvSpPr>
        <p:spPr>
          <a:xfrm>
            <a:off x="1293844" y="3592086"/>
            <a:ext cx="9604310" cy="1120636"/>
          </a:xfrm>
        </p:spPr>
        <p:txBody>
          <a:bodyPr/>
          <a:lstStyle/>
          <a:p>
            <a:r>
              <a:rPr lang="en-US" dirty="0">
                <a:solidFill>
                  <a:schemeClr val="tx1"/>
                </a:solidFill>
              </a:rPr>
              <a:t>10/4/2020</a:t>
            </a:r>
          </a:p>
          <a:p>
            <a:r>
              <a:rPr lang="en-US" dirty="0">
                <a:solidFill>
                  <a:schemeClr val="tx1"/>
                </a:solidFill>
              </a:rPr>
              <a:t>Grace Wilson</a:t>
            </a:r>
          </a:p>
        </p:txBody>
      </p:sp>
    </p:spTree>
    <p:extLst>
      <p:ext uri="{BB962C8B-B14F-4D97-AF65-F5344CB8AC3E}">
        <p14:creationId xmlns:p14="http://schemas.microsoft.com/office/powerpoint/2010/main" val="385942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436C-D734-4C4A-9AB6-A3C7FE247286}"/>
              </a:ext>
            </a:extLst>
          </p:cNvPr>
          <p:cNvSpPr>
            <a:spLocks noGrp="1"/>
          </p:cNvSpPr>
          <p:nvPr>
            <p:ph type="title"/>
          </p:nvPr>
        </p:nvSpPr>
        <p:spPr/>
        <p:txBody>
          <a:bodyPr/>
          <a:lstStyle/>
          <a:p>
            <a:r>
              <a:rPr lang="en-US" u="sng" dirty="0"/>
              <a:t>Background Information</a:t>
            </a:r>
          </a:p>
        </p:txBody>
      </p:sp>
      <p:sp>
        <p:nvSpPr>
          <p:cNvPr id="3" name="Content Placeholder 2">
            <a:extLst>
              <a:ext uri="{FF2B5EF4-FFF2-40B4-BE49-F238E27FC236}">
                <a16:creationId xmlns:a16="http://schemas.microsoft.com/office/drawing/2014/main" id="{673D0AEE-4FD0-5244-B9A5-CB8DAA42B042}"/>
              </a:ext>
            </a:extLst>
          </p:cNvPr>
          <p:cNvSpPr>
            <a:spLocks noGrp="1"/>
          </p:cNvSpPr>
          <p:nvPr>
            <p:ph idx="1"/>
          </p:nvPr>
        </p:nvSpPr>
        <p:spPr>
          <a:xfrm>
            <a:off x="838200" y="1690688"/>
            <a:ext cx="10515600" cy="4948651"/>
          </a:xfrm>
        </p:spPr>
        <p:txBody>
          <a:bodyPr>
            <a:normAutofit fontScale="70000" lnSpcReduction="20000"/>
          </a:bodyPr>
          <a:lstStyle/>
          <a:p>
            <a:r>
              <a:rPr lang="en-US" dirty="0"/>
              <a:t>A device that measures the speed at which a golf ball approaches the hole. It will be positioned directly in front of the cup, but out of the line of the putt. Used on flat putting surfaces to help with speed/distance control.</a:t>
            </a:r>
          </a:p>
          <a:p>
            <a:endParaRPr lang="en-US" dirty="0"/>
          </a:p>
          <a:p>
            <a:r>
              <a:rPr lang="en-US" dirty="0"/>
              <a:t>The device will provide visual and audible feedback. The ball speed will be visible on a small display screen, and a speaker will inform the user of the quality of the putt based on its speed:</a:t>
            </a:r>
          </a:p>
          <a:p>
            <a:endParaRPr lang="en-US" dirty="0"/>
          </a:p>
          <a:p>
            <a:pPr lvl="1"/>
            <a:r>
              <a:rPr lang="en-US" dirty="0"/>
              <a:t>Slow speeds: ”Barely got there!”</a:t>
            </a:r>
          </a:p>
          <a:p>
            <a:pPr lvl="1"/>
            <a:r>
              <a:rPr lang="en-US" dirty="0"/>
              <a:t>Fast speeds: “A little strong!”</a:t>
            </a:r>
          </a:p>
          <a:p>
            <a:pPr lvl="1"/>
            <a:r>
              <a:rPr lang="en-US" dirty="0"/>
              <a:t>Perfect speed: “Perfect putt!”</a:t>
            </a:r>
          </a:p>
          <a:p>
            <a:pPr lvl="1"/>
            <a:endParaRPr lang="en-US" dirty="0"/>
          </a:p>
          <a:p>
            <a:r>
              <a:rPr lang="en-US" dirty="0"/>
              <a:t>The device will utilize IR sensors, a screen display, a speaker, and the Pocket Beagle to achieve this functionality.</a:t>
            </a:r>
          </a:p>
          <a:p>
            <a:endParaRPr lang="en-US" dirty="0"/>
          </a:p>
          <a:p>
            <a:r>
              <a:rPr lang="en-US" dirty="0"/>
              <a:t>The screen will display a short history of the speeds of the last four putts, and the device will be powered on and off with a power button</a:t>
            </a:r>
          </a:p>
          <a:p>
            <a:pPr marL="457200" lvl="1" indent="0">
              <a:buNone/>
            </a:pPr>
            <a:endParaRPr lang="en-US" dirty="0"/>
          </a:p>
        </p:txBody>
      </p:sp>
    </p:spTree>
    <p:extLst>
      <p:ext uri="{BB962C8B-B14F-4D97-AF65-F5344CB8AC3E}">
        <p14:creationId xmlns:p14="http://schemas.microsoft.com/office/powerpoint/2010/main" val="372677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EB507-8066-644C-B984-3D7E7A8C043B}"/>
              </a:ext>
            </a:extLst>
          </p:cNvPr>
          <p:cNvSpPr>
            <a:spLocks noGrp="1"/>
          </p:cNvSpPr>
          <p:nvPr>
            <p:ph type="title"/>
          </p:nvPr>
        </p:nvSpPr>
        <p:spPr/>
        <p:txBody>
          <a:bodyPr/>
          <a:lstStyle/>
          <a:p>
            <a:r>
              <a:rPr lang="en-US" u="sng" dirty="0"/>
              <a:t>Rough Sketch of Device Design</a:t>
            </a:r>
          </a:p>
        </p:txBody>
      </p:sp>
      <p:pic>
        <p:nvPicPr>
          <p:cNvPr id="5" name="Picture 4">
            <a:extLst>
              <a:ext uri="{FF2B5EF4-FFF2-40B4-BE49-F238E27FC236}">
                <a16:creationId xmlns:a16="http://schemas.microsoft.com/office/drawing/2014/main" id="{D24A241D-3612-9040-97C3-BA191F4B50B6}"/>
              </a:ext>
            </a:extLst>
          </p:cNvPr>
          <p:cNvPicPr>
            <a:picLocks noChangeAspect="1"/>
          </p:cNvPicPr>
          <p:nvPr/>
        </p:nvPicPr>
        <p:blipFill>
          <a:blip r:embed="rId2"/>
          <a:stretch>
            <a:fillRect/>
          </a:stretch>
        </p:blipFill>
        <p:spPr>
          <a:xfrm>
            <a:off x="2703444" y="1996440"/>
            <a:ext cx="7036904" cy="3764744"/>
          </a:xfrm>
          <a:prstGeom prst="rect">
            <a:avLst/>
          </a:prstGeom>
        </p:spPr>
      </p:pic>
    </p:spTree>
    <p:extLst>
      <p:ext uri="{BB962C8B-B14F-4D97-AF65-F5344CB8AC3E}">
        <p14:creationId xmlns:p14="http://schemas.microsoft.com/office/powerpoint/2010/main" val="265335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1FF61-1844-DB43-AA81-E8EDFC120D3F}"/>
              </a:ext>
            </a:extLst>
          </p:cNvPr>
          <p:cNvSpPr>
            <a:spLocks noGrp="1"/>
          </p:cNvSpPr>
          <p:nvPr>
            <p:ph type="title"/>
          </p:nvPr>
        </p:nvSpPr>
        <p:spPr/>
        <p:txBody>
          <a:bodyPr/>
          <a:lstStyle/>
          <a:p>
            <a:r>
              <a:rPr lang="en-US" u="sng" dirty="0"/>
              <a:t>Existing Solutions</a:t>
            </a:r>
          </a:p>
        </p:txBody>
      </p:sp>
      <p:sp>
        <p:nvSpPr>
          <p:cNvPr id="3" name="Content Placeholder 2">
            <a:extLst>
              <a:ext uri="{FF2B5EF4-FFF2-40B4-BE49-F238E27FC236}">
                <a16:creationId xmlns:a16="http://schemas.microsoft.com/office/drawing/2014/main" id="{3DF8668C-C86D-4542-8132-D1BD0666D76F}"/>
              </a:ext>
            </a:extLst>
          </p:cNvPr>
          <p:cNvSpPr>
            <a:spLocks noGrp="1"/>
          </p:cNvSpPr>
          <p:nvPr>
            <p:ph idx="1"/>
          </p:nvPr>
        </p:nvSpPr>
        <p:spPr>
          <a:xfrm>
            <a:off x="838200" y="1825624"/>
            <a:ext cx="10515600" cy="4893227"/>
          </a:xfrm>
        </p:spPr>
        <p:txBody>
          <a:bodyPr>
            <a:normAutofit fontScale="92500" lnSpcReduction="10000"/>
          </a:bodyPr>
          <a:lstStyle/>
          <a:p>
            <a:r>
              <a:rPr lang="en-US" dirty="0"/>
              <a:t>There are a few existing projects that use an Arduino UNO to detect the speed of toy cars passing in front of an IR sensor set up. The projects are linked below:</a:t>
            </a:r>
          </a:p>
          <a:p>
            <a:endParaRPr lang="en-US" dirty="0"/>
          </a:p>
          <a:p>
            <a:pPr lvl="1"/>
            <a:r>
              <a:rPr lang="en-US" dirty="0">
                <a:hlinkClick r:id="rId2"/>
              </a:rPr>
              <a:t>https://www.hackster.io/yashastronomy/arduino-speed-detector-4eab71</a:t>
            </a:r>
            <a:endParaRPr lang="en-US" dirty="0"/>
          </a:p>
          <a:p>
            <a:pPr lvl="1"/>
            <a:r>
              <a:rPr lang="en-US" dirty="0">
                <a:hlinkClick r:id="rId3"/>
              </a:rPr>
              <a:t>https://www.hackster.io/embeddedlab786/car-speed-detector-d60ea0</a:t>
            </a:r>
            <a:endParaRPr lang="en-US" dirty="0"/>
          </a:p>
          <a:p>
            <a:pPr lvl="1"/>
            <a:r>
              <a:rPr lang="en-US" dirty="0">
                <a:hlinkClick r:id="rId4"/>
              </a:rPr>
              <a:t>https://www.hackster.io/NerdFatherRJ/speeduino-speed-tracker-c8fcae</a:t>
            </a:r>
            <a:r>
              <a:rPr lang="en-US" dirty="0"/>
              <a:t> </a:t>
            </a:r>
          </a:p>
          <a:p>
            <a:pPr lvl="1"/>
            <a:endParaRPr lang="en-US" dirty="0"/>
          </a:p>
          <a:p>
            <a:r>
              <a:rPr lang="en-US" dirty="0"/>
              <a:t>The improvements that will be made are an added audible component to the device. This audio feedback will allow users to understand the device’s analysis of the putt without relocating from their putting position to check the display screen. Additionally, a PocketBeagle will be used instead of an Arduino.</a:t>
            </a:r>
          </a:p>
          <a:p>
            <a:pPr lvl="1"/>
            <a:endParaRPr lang="en-US" dirty="0"/>
          </a:p>
          <a:p>
            <a:pPr lvl="1"/>
            <a:endParaRPr lang="en-US" dirty="0"/>
          </a:p>
        </p:txBody>
      </p:sp>
    </p:spTree>
    <p:extLst>
      <p:ext uri="{BB962C8B-B14F-4D97-AF65-F5344CB8AC3E}">
        <p14:creationId xmlns:p14="http://schemas.microsoft.com/office/powerpoint/2010/main" val="10248328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ED39-EECA-6449-AF27-7D114D27287E}"/>
              </a:ext>
            </a:extLst>
          </p:cNvPr>
          <p:cNvSpPr>
            <a:spLocks noGrp="1"/>
          </p:cNvSpPr>
          <p:nvPr>
            <p:ph type="title"/>
          </p:nvPr>
        </p:nvSpPr>
        <p:spPr/>
        <p:txBody>
          <a:bodyPr/>
          <a:lstStyle/>
          <a:p>
            <a:r>
              <a:rPr lang="en-US" u="sng" dirty="0"/>
              <a:t>System Block Diagram</a:t>
            </a:r>
            <a:endParaRPr lang="en-US" dirty="0"/>
          </a:p>
        </p:txBody>
      </p:sp>
      <p:sp>
        <p:nvSpPr>
          <p:cNvPr id="5" name="Rectangle 4">
            <a:extLst>
              <a:ext uri="{FF2B5EF4-FFF2-40B4-BE49-F238E27FC236}">
                <a16:creationId xmlns:a16="http://schemas.microsoft.com/office/drawing/2014/main" id="{D47F9150-2B82-1140-BA97-7BB629F9F766}"/>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78353094-1CA6-F348-8E68-86C4537D9A39}"/>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4B9205-3A60-B646-B7E9-77A153B57747}"/>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sp>
        <p:nvSpPr>
          <p:cNvPr id="7" name="TextBox 6">
            <a:extLst>
              <a:ext uri="{FF2B5EF4-FFF2-40B4-BE49-F238E27FC236}">
                <a16:creationId xmlns:a16="http://schemas.microsoft.com/office/drawing/2014/main" id="{CE221598-2A3D-EC40-A096-3C6F1E98EACA}"/>
              </a:ext>
            </a:extLst>
          </p:cNvPr>
          <p:cNvSpPr txBox="1"/>
          <p:nvPr/>
        </p:nvSpPr>
        <p:spPr>
          <a:xfrm>
            <a:off x="6268275" y="2005458"/>
            <a:ext cx="1563757" cy="307777"/>
          </a:xfrm>
          <a:prstGeom prst="rect">
            <a:avLst/>
          </a:prstGeom>
          <a:noFill/>
        </p:spPr>
        <p:txBody>
          <a:bodyPr wrap="square" rtlCol="0">
            <a:spAutoFit/>
          </a:bodyPr>
          <a:lstStyle/>
          <a:p>
            <a:r>
              <a:rPr lang="en-US" sz="1400" dirty="0"/>
              <a:t>GPIO58/P2_4</a:t>
            </a:r>
          </a:p>
        </p:txBody>
      </p:sp>
      <p:sp>
        <p:nvSpPr>
          <p:cNvPr id="8" name="TextBox 7">
            <a:extLst>
              <a:ext uri="{FF2B5EF4-FFF2-40B4-BE49-F238E27FC236}">
                <a16:creationId xmlns:a16="http://schemas.microsoft.com/office/drawing/2014/main" id="{B0CCE2F4-ED34-2A49-A916-EED878ECEBA2}"/>
              </a:ext>
            </a:extLst>
          </p:cNvPr>
          <p:cNvSpPr txBox="1"/>
          <p:nvPr/>
        </p:nvSpPr>
        <p:spPr>
          <a:xfrm>
            <a:off x="6268276" y="2743489"/>
            <a:ext cx="1563757" cy="307777"/>
          </a:xfrm>
          <a:prstGeom prst="rect">
            <a:avLst/>
          </a:prstGeom>
          <a:noFill/>
        </p:spPr>
        <p:txBody>
          <a:bodyPr wrap="square" rtlCol="0">
            <a:spAutoFit/>
          </a:bodyPr>
          <a:lstStyle/>
          <a:p>
            <a:r>
              <a:rPr lang="en-US" sz="1400" dirty="0"/>
              <a:t>GPIO57/P2_6</a:t>
            </a:r>
          </a:p>
        </p:txBody>
      </p:sp>
      <p:sp>
        <p:nvSpPr>
          <p:cNvPr id="9" name="TextBox 8">
            <a:extLst>
              <a:ext uri="{FF2B5EF4-FFF2-40B4-BE49-F238E27FC236}">
                <a16:creationId xmlns:a16="http://schemas.microsoft.com/office/drawing/2014/main" id="{316301B0-8B60-8A42-8EB3-EDE886F3E296}"/>
              </a:ext>
            </a:extLst>
          </p:cNvPr>
          <p:cNvSpPr txBox="1"/>
          <p:nvPr/>
        </p:nvSpPr>
        <p:spPr>
          <a:xfrm>
            <a:off x="6268276" y="3393440"/>
            <a:ext cx="1563757" cy="307777"/>
          </a:xfrm>
          <a:prstGeom prst="rect">
            <a:avLst/>
          </a:prstGeom>
          <a:noFill/>
        </p:spPr>
        <p:txBody>
          <a:bodyPr wrap="square" rtlCol="0">
            <a:spAutoFit/>
          </a:bodyPr>
          <a:lstStyle/>
          <a:p>
            <a:r>
              <a:rPr lang="en-US" sz="1400" dirty="0"/>
              <a:t>GPIO60/P2_8</a:t>
            </a:r>
          </a:p>
        </p:txBody>
      </p:sp>
      <p:sp>
        <p:nvSpPr>
          <p:cNvPr id="10" name="TextBox 9">
            <a:extLst>
              <a:ext uri="{FF2B5EF4-FFF2-40B4-BE49-F238E27FC236}">
                <a16:creationId xmlns:a16="http://schemas.microsoft.com/office/drawing/2014/main" id="{4A7A9C00-D518-294B-A2D7-F6BE1DBFD920}"/>
              </a:ext>
            </a:extLst>
          </p:cNvPr>
          <p:cNvSpPr txBox="1"/>
          <p:nvPr/>
        </p:nvSpPr>
        <p:spPr>
          <a:xfrm>
            <a:off x="6109251" y="4579254"/>
            <a:ext cx="1563757" cy="307777"/>
          </a:xfrm>
          <a:prstGeom prst="rect">
            <a:avLst/>
          </a:prstGeom>
          <a:noFill/>
        </p:spPr>
        <p:txBody>
          <a:bodyPr wrap="square" rtlCol="0">
            <a:spAutoFit/>
          </a:bodyPr>
          <a:lstStyle/>
          <a:p>
            <a:r>
              <a:rPr lang="en-US" sz="1400" dirty="0"/>
              <a:t>I2C1 SCL/P2_9</a:t>
            </a:r>
          </a:p>
        </p:txBody>
      </p:sp>
      <p:cxnSp>
        <p:nvCxnSpPr>
          <p:cNvPr id="12" name="Straight Connector 11">
            <a:extLst>
              <a:ext uri="{FF2B5EF4-FFF2-40B4-BE49-F238E27FC236}">
                <a16:creationId xmlns:a16="http://schemas.microsoft.com/office/drawing/2014/main" id="{7E62D000-BF5D-4944-AF50-9472F84D07BC}"/>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CCE1C70-E919-434B-8482-69E0F503D8CB}"/>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3942F69-D5FF-EA41-881F-4B1092C17353}"/>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0BA2B9-4A5D-484B-BCE6-0693B98F63E5}"/>
              </a:ext>
            </a:extLst>
          </p:cNvPr>
          <p:cNvCxnSpPr>
            <a:cxnSpLocks/>
          </p:cNvCxnSpPr>
          <p:nvPr/>
        </p:nvCxnSpPr>
        <p:spPr>
          <a:xfrm flipH="1">
            <a:off x="4731024" y="4732064"/>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5B10852-A80F-394A-81D2-1946ADD7DA72}"/>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5896490-8C99-A14F-AB17-E802461FC161}"/>
              </a:ext>
            </a:extLst>
          </p:cNvPr>
          <p:cNvSpPr txBox="1"/>
          <p:nvPr/>
        </p:nvSpPr>
        <p:spPr>
          <a:xfrm>
            <a:off x="2160103" y="1824063"/>
            <a:ext cx="2411898" cy="646331"/>
          </a:xfrm>
          <a:prstGeom prst="rect">
            <a:avLst/>
          </a:prstGeom>
          <a:noFill/>
        </p:spPr>
        <p:txBody>
          <a:bodyPr wrap="square" rtlCol="0">
            <a:spAutoFit/>
          </a:bodyPr>
          <a:lstStyle/>
          <a:p>
            <a:pPr algn="ctr"/>
            <a:r>
              <a:rPr lang="en-US" dirty="0"/>
              <a:t>IR Proximity Sensor 1:</a:t>
            </a:r>
          </a:p>
          <a:p>
            <a:pPr algn="ctr"/>
            <a:r>
              <a:rPr lang="en-US" dirty="0"/>
              <a:t>GP2Y0A21YK0F </a:t>
            </a:r>
          </a:p>
        </p:txBody>
      </p:sp>
      <p:sp>
        <p:nvSpPr>
          <p:cNvPr id="19" name="Rounded Rectangle 18">
            <a:extLst>
              <a:ext uri="{FF2B5EF4-FFF2-40B4-BE49-F238E27FC236}">
                <a16:creationId xmlns:a16="http://schemas.microsoft.com/office/drawing/2014/main" id="{613C56EB-4655-9642-9DBC-7A5AF3E61707}"/>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B34594-F213-E240-9B50-DFD9BF0E81FB}"/>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GP2Y0A21YK0F </a:t>
            </a:r>
          </a:p>
          <a:p>
            <a:pPr algn="ctr"/>
            <a:r>
              <a:rPr lang="en-US" dirty="0"/>
              <a:t> </a:t>
            </a:r>
          </a:p>
        </p:txBody>
      </p:sp>
      <p:sp>
        <p:nvSpPr>
          <p:cNvPr id="21" name="Rounded Rectangle 20">
            <a:extLst>
              <a:ext uri="{FF2B5EF4-FFF2-40B4-BE49-F238E27FC236}">
                <a16:creationId xmlns:a16="http://schemas.microsoft.com/office/drawing/2014/main" id="{24BD44A2-4C1C-E546-B1CA-109F4F117372}"/>
              </a:ext>
            </a:extLst>
          </p:cNvPr>
          <p:cNvSpPr/>
          <p:nvPr/>
        </p:nvSpPr>
        <p:spPr>
          <a:xfrm>
            <a:off x="2080591" y="3365728"/>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A1B1557-896B-404C-971D-707635CB1E39}"/>
              </a:ext>
            </a:extLst>
          </p:cNvPr>
          <p:cNvSpPr txBox="1"/>
          <p:nvPr/>
        </p:nvSpPr>
        <p:spPr>
          <a:xfrm>
            <a:off x="2160103" y="3365728"/>
            <a:ext cx="2411898" cy="369332"/>
          </a:xfrm>
          <a:prstGeom prst="rect">
            <a:avLst/>
          </a:prstGeom>
          <a:noFill/>
        </p:spPr>
        <p:txBody>
          <a:bodyPr wrap="square" rtlCol="0">
            <a:spAutoFit/>
          </a:bodyPr>
          <a:lstStyle/>
          <a:p>
            <a:pPr algn="ctr"/>
            <a:r>
              <a:rPr lang="en-US" dirty="0"/>
              <a:t>Power Button</a:t>
            </a:r>
          </a:p>
        </p:txBody>
      </p:sp>
      <p:sp>
        <p:nvSpPr>
          <p:cNvPr id="23" name="Rounded Rectangle 22">
            <a:extLst>
              <a:ext uri="{FF2B5EF4-FFF2-40B4-BE49-F238E27FC236}">
                <a16:creationId xmlns:a16="http://schemas.microsoft.com/office/drawing/2014/main" id="{A0A72556-1AFC-814A-B7B4-82B2ADD78420}"/>
              </a:ext>
            </a:extLst>
          </p:cNvPr>
          <p:cNvSpPr/>
          <p:nvPr/>
        </p:nvSpPr>
        <p:spPr>
          <a:xfrm>
            <a:off x="1669776" y="4503872"/>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E4EAEE-10DF-2A43-A6BE-D3204D6212D0}"/>
              </a:ext>
            </a:extLst>
          </p:cNvPr>
          <p:cNvSpPr txBox="1"/>
          <p:nvPr/>
        </p:nvSpPr>
        <p:spPr>
          <a:xfrm>
            <a:off x="1590264" y="4579254"/>
            <a:ext cx="3286534" cy="646331"/>
          </a:xfrm>
          <a:prstGeom prst="rect">
            <a:avLst/>
          </a:prstGeom>
          <a:noFill/>
        </p:spPr>
        <p:txBody>
          <a:bodyPr wrap="square" rtlCol="0">
            <a:spAutoFit/>
          </a:bodyPr>
          <a:lstStyle/>
          <a:p>
            <a:pPr algn="ctr"/>
            <a:r>
              <a:rPr lang="en-US" dirty="0"/>
              <a:t>20x4 I2C Character LCD Display:</a:t>
            </a:r>
          </a:p>
          <a:p>
            <a:pPr algn="ctr" fontAlgn="base"/>
            <a:r>
              <a:rPr lang="en-US" dirty="0"/>
              <a:t>CFAH2004AC-TMI-EW</a:t>
            </a:r>
          </a:p>
        </p:txBody>
      </p:sp>
      <p:sp>
        <p:nvSpPr>
          <p:cNvPr id="25" name="Rounded Rectangle 24">
            <a:extLst>
              <a:ext uri="{FF2B5EF4-FFF2-40B4-BE49-F238E27FC236}">
                <a16:creationId xmlns:a16="http://schemas.microsoft.com/office/drawing/2014/main" id="{35E4FE01-8C4F-EA4E-B9A9-4CB8075F0923}"/>
              </a:ext>
            </a:extLst>
          </p:cNvPr>
          <p:cNvSpPr/>
          <p:nvPr/>
        </p:nvSpPr>
        <p:spPr>
          <a:xfrm>
            <a:off x="10068341" y="282562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7423DB8-28DF-3341-A858-C294DAE19E29}"/>
              </a:ext>
            </a:extLst>
          </p:cNvPr>
          <p:cNvSpPr txBox="1"/>
          <p:nvPr/>
        </p:nvSpPr>
        <p:spPr>
          <a:xfrm>
            <a:off x="10151155" y="2903865"/>
            <a:ext cx="1166197" cy="646331"/>
          </a:xfrm>
          <a:prstGeom prst="rect">
            <a:avLst/>
          </a:prstGeom>
          <a:noFill/>
        </p:spPr>
        <p:txBody>
          <a:bodyPr wrap="square" rtlCol="0">
            <a:spAutoFit/>
          </a:bodyPr>
          <a:lstStyle/>
          <a:p>
            <a:pPr algn="ctr"/>
            <a:r>
              <a:rPr lang="en-US" dirty="0"/>
              <a:t>USB to Audio Jack</a:t>
            </a:r>
          </a:p>
        </p:txBody>
      </p:sp>
      <p:cxnSp>
        <p:nvCxnSpPr>
          <p:cNvPr id="27" name="Straight Connector 26">
            <a:extLst>
              <a:ext uri="{FF2B5EF4-FFF2-40B4-BE49-F238E27FC236}">
                <a16:creationId xmlns:a16="http://schemas.microsoft.com/office/drawing/2014/main" id="{96760F23-A7B9-2940-808C-49D61CA1B9CE}"/>
              </a:ext>
            </a:extLst>
          </p:cNvPr>
          <p:cNvCxnSpPr>
            <a:cxnSpLocks/>
          </p:cNvCxnSpPr>
          <p:nvPr/>
        </p:nvCxnSpPr>
        <p:spPr>
          <a:xfrm flipH="1" flipV="1">
            <a:off x="9024731" y="3220110"/>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4EC19B-B8F5-1443-9FCE-6A9BC44613B2}"/>
              </a:ext>
            </a:extLst>
          </p:cNvPr>
          <p:cNvSpPr txBox="1"/>
          <p:nvPr/>
        </p:nvSpPr>
        <p:spPr>
          <a:xfrm>
            <a:off x="8335620" y="3067521"/>
            <a:ext cx="1563757" cy="307777"/>
          </a:xfrm>
          <a:prstGeom prst="rect">
            <a:avLst/>
          </a:prstGeom>
          <a:noFill/>
        </p:spPr>
        <p:txBody>
          <a:bodyPr wrap="square" rtlCol="0">
            <a:spAutoFit/>
          </a:bodyPr>
          <a:lstStyle/>
          <a:p>
            <a:r>
              <a:rPr lang="en-US" sz="1400" dirty="0"/>
              <a:t>USB1</a:t>
            </a:r>
          </a:p>
        </p:txBody>
      </p:sp>
      <p:cxnSp>
        <p:nvCxnSpPr>
          <p:cNvPr id="31" name="Straight Connector 30">
            <a:extLst>
              <a:ext uri="{FF2B5EF4-FFF2-40B4-BE49-F238E27FC236}">
                <a16:creationId xmlns:a16="http://schemas.microsoft.com/office/drawing/2014/main" id="{C332CD51-697D-0B43-A07B-342521F261E3}"/>
              </a:ext>
            </a:extLst>
          </p:cNvPr>
          <p:cNvCxnSpPr>
            <a:cxnSpLocks/>
          </p:cNvCxnSpPr>
          <p:nvPr/>
        </p:nvCxnSpPr>
        <p:spPr>
          <a:xfrm flipH="1">
            <a:off x="4797287" y="5054130"/>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9A1FDDF-3F3F-F04D-8965-9481FB8EB3EE}"/>
              </a:ext>
            </a:extLst>
          </p:cNvPr>
          <p:cNvSpPr txBox="1"/>
          <p:nvPr/>
        </p:nvSpPr>
        <p:spPr>
          <a:xfrm>
            <a:off x="6109251" y="4876212"/>
            <a:ext cx="1563757" cy="307777"/>
          </a:xfrm>
          <a:prstGeom prst="rect">
            <a:avLst/>
          </a:prstGeom>
          <a:noFill/>
        </p:spPr>
        <p:txBody>
          <a:bodyPr wrap="square" rtlCol="0">
            <a:spAutoFit/>
          </a:bodyPr>
          <a:lstStyle/>
          <a:p>
            <a:r>
              <a:rPr lang="en-US" sz="1400" dirty="0"/>
              <a:t>I2C1 SDA/P2_11</a:t>
            </a:r>
          </a:p>
        </p:txBody>
      </p:sp>
      <p:sp>
        <p:nvSpPr>
          <p:cNvPr id="33" name="Rounded Rectangle 32">
            <a:extLst>
              <a:ext uri="{FF2B5EF4-FFF2-40B4-BE49-F238E27FC236}">
                <a16:creationId xmlns:a16="http://schemas.microsoft.com/office/drawing/2014/main" id="{5AEB3AA3-8654-4D48-8D29-9B592FD31B05}"/>
              </a:ext>
            </a:extLst>
          </p:cNvPr>
          <p:cNvSpPr/>
          <p:nvPr/>
        </p:nvSpPr>
        <p:spPr>
          <a:xfrm>
            <a:off x="10055240" y="194075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3CC3CB6-C234-9D42-91EA-8D4CC7997361}"/>
              </a:ext>
            </a:extLst>
          </p:cNvPr>
          <p:cNvSpPr txBox="1"/>
          <p:nvPr/>
        </p:nvSpPr>
        <p:spPr>
          <a:xfrm>
            <a:off x="10138054" y="2018995"/>
            <a:ext cx="1166197" cy="646331"/>
          </a:xfrm>
          <a:prstGeom prst="rect">
            <a:avLst/>
          </a:prstGeom>
          <a:noFill/>
        </p:spPr>
        <p:txBody>
          <a:bodyPr wrap="square" rtlCol="0">
            <a:spAutoFit/>
          </a:bodyPr>
          <a:lstStyle/>
          <a:p>
            <a:pPr algn="ctr"/>
            <a:r>
              <a:rPr lang="en-US" dirty="0"/>
              <a:t>Micro USB Power</a:t>
            </a:r>
          </a:p>
        </p:txBody>
      </p:sp>
      <p:sp>
        <p:nvSpPr>
          <p:cNvPr id="35" name="TextBox 34">
            <a:extLst>
              <a:ext uri="{FF2B5EF4-FFF2-40B4-BE49-F238E27FC236}">
                <a16:creationId xmlns:a16="http://schemas.microsoft.com/office/drawing/2014/main" id="{5012C072-4363-FF4E-A82A-46B46AC4ACEB}"/>
              </a:ext>
            </a:extLst>
          </p:cNvPr>
          <p:cNvSpPr txBox="1"/>
          <p:nvPr/>
        </p:nvSpPr>
        <p:spPr>
          <a:xfrm>
            <a:off x="8322519" y="2182651"/>
            <a:ext cx="1563757" cy="307777"/>
          </a:xfrm>
          <a:prstGeom prst="rect">
            <a:avLst/>
          </a:prstGeom>
          <a:noFill/>
        </p:spPr>
        <p:txBody>
          <a:bodyPr wrap="square" rtlCol="0">
            <a:spAutoFit/>
          </a:bodyPr>
          <a:lstStyle/>
          <a:p>
            <a:r>
              <a:rPr lang="en-US" sz="1400" dirty="0"/>
              <a:t>USB0</a:t>
            </a:r>
          </a:p>
        </p:txBody>
      </p:sp>
      <p:cxnSp>
        <p:nvCxnSpPr>
          <p:cNvPr id="36" name="Straight Connector 35">
            <a:extLst>
              <a:ext uri="{FF2B5EF4-FFF2-40B4-BE49-F238E27FC236}">
                <a16:creationId xmlns:a16="http://schemas.microsoft.com/office/drawing/2014/main" id="{2485DEFB-2398-1347-96AF-A01975494A91}"/>
              </a:ext>
            </a:extLst>
          </p:cNvPr>
          <p:cNvCxnSpPr>
            <a:cxnSpLocks/>
          </p:cNvCxnSpPr>
          <p:nvPr/>
        </p:nvCxnSpPr>
        <p:spPr>
          <a:xfrm flipH="1" flipV="1">
            <a:off x="9029252" y="2359169"/>
            <a:ext cx="1043610" cy="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8595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57D6-6BC5-B04D-8FDE-80A446929137}"/>
              </a:ext>
            </a:extLst>
          </p:cNvPr>
          <p:cNvSpPr>
            <a:spLocks noGrp="1"/>
          </p:cNvSpPr>
          <p:nvPr>
            <p:ph type="title"/>
          </p:nvPr>
        </p:nvSpPr>
        <p:spPr/>
        <p:txBody>
          <a:bodyPr/>
          <a:lstStyle/>
          <a:p>
            <a:r>
              <a:rPr lang="en-US" u="sng" dirty="0"/>
              <a:t>Power Block Diagram</a:t>
            </a:r>
            <a:endParaRPr lang="en-US" dirty="0"/>
          </a:p>
        </p:txBody>
      </p:sp>
      <p:sp>
        <p:nvSpPr>
          <p:cNvPr id="4" name="Rectangle 3">
            <a:extLst>
              <a:ext uri="{FF2B5EF4-FFF2-40B4-BE49-F238E27FC236}">
                <a16:creationId xmlns:a16="http://schemas.microsoft.com/office/drawing/2014/main" id="{AE2749B4-8DD8-C347-9EB3-06AF17596CB9}"/>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1280DF39-07E5-C940-A75F-E8912D1D41D0}"/>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DF416D-A238-C048-A181-5462B190C082}"/>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cxnSp>
        <p:nvCxnSpPr>
          <p:cNvPr id="11" name="Straight Connector 10">
            <a:extLst>
              <a:ext uri="{FF2B5EF4-FFF2-40B4-BE49-F238E27FC236}">
                <a16:creationId xmlns:a16="http://schemas.microsoft.com/office/drawing/2014/main" id="{CFFB4E82-A3E2-4F41-A201-79E0A05F7A15}"/>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F94C391-DDC8-B048-9580-88F4BE18A3A3}"/>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6EB70A8-412B-3441-B76B-6DFB3F3F7E8D}"/>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24A4680-A920-7A48-812E-10B87B712514}"/>
              </a:ext>
            </a:extLst>
          </p:cNvPr>
          <p:cNvCxnSpPr>
            <a:cxnSpLocks/>
          </p:cNvCxnSpPr>
          <p:nvPr/>
        </p:nvCxnSpPr>
        <p:spPr>
          <a:xfrm flipH="1">
            <a:off x="4731026" y="4896679"/>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2AFB7AC8-FEBD-9643-B2DD-BE8A9F755086}"/>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09A508-62C1-A241-BE9E-E01517A07255}"/>
              </a:ext>
            </a:extLst>
          </p:cNvPr>
          <p:cNvSpPr txBox="1"/>
          <p:nvPr/>
        </p:nvSpPr>
        <p:spPr>
          <a:xfrm>
            <a:off x="2160103" y="1824063"/>
            <a:ext cx="2411898" cy="923330"/>
          </a:xfrm>
          <a:prstGeom prst="rect">
            <a:avLst/>
          </a:prstGeom>
          <a:noFill/>
        </p:spPr>
        <p:txBody>
          <a:bodyPr wrap="square" rtlCol="0">
            <a:spAutoFit/>
          </a:bodyPr>
          <a:lstStyle/>
          <a:p>
            <a:pPr algn="ctr"/>
            <a:r>
              <a:rPr lang="en-US" dirty="0"/>
              <a:t>IR Proximity Sensor 1:</a:t>
            </a:r>
          </a:p>
          <a:p>
            <a:pPr algn="ctr"/>
            <a:r>
              <a:rPr lang="en-US" dirty="0"/>
              <a:t>~ 30mA</a:t>
            </a:r>
          </a:p>
          <a:p>
            <a:pPr algn="ctr"/>
            <a:r>
              <a:rPr lang="en-US" dirty="0"/>
              <a:t> </a:t>
            </a:r>
          </a:p>
        </p:txBody>
      </p:sp>
      <p:sp>
        <p:nvSpPr>
          <p:cNvPr id="17" name="Rounded Rectangle 16">
            <a:extLst>
              <a:ext uri="{FF2B5EF4-FFF2-40B4-BE49-F238E27FC236}">
                <a16:creationId xmlns:a16="http://schemas.microsoft.com/office/drawing/2014/main" id="{8648B7CD-9B09-9E4C-A5CF-110FAB80C5C0}"/>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463A096-1CCE-5544-A211-3D1D3F69F83A}"/>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 30 mA</a:t>
            </a:r>
          </a:p>
          <a:p>
            <a:pPr algn="ctr"/>
            <a:r>
              <a:rPr lang="en-US" dirty="0"/>
              <a:t> </a:t>
            </a:r>
          </a:p>
        </p:txBody>
      </p:sp>
      <p:sp>
        <p:nvSpPr>
          <p:cNvPr id="19" name="Rounded Rectangle 18">
            <a:extLst>
              <a:ext uri="{FF2B5EF4-FFF2-40B4-BE49-F238E27FC236}">
                <a16:creationId xmlns:a16="http://schemas.microsoft.com/office/drawing/2014/main" id="{07290758-DBCE-A54E-8E5A-51C94D431FCB}"/>
              </a:ext>
            </a:extLst>
          </p:cNvPr>
          <p:cNvSpPr/>
          <p:nvPr/>
        </p:nvSpPr>
        <p:spPr>
          <a:xfrm>
            <a:off x="2080591" y="3365727"/>
            <a:ext cx="2650433" cy="62859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7523B66-1DC6-714B-999F-2E4E6BF123A7}"/>
              </a:ext>
            </a:extLst>
          </p:cNvPr>
          <p:cNvSpPr txBox="1"/>
          <p:nvPr/>
        </p:nvSpPr>
        <p:spPr>
          <a:xfrm>
            <a:off x="2160103" y="3365728"/>
            <a:ext cx="2411898" cy="646331"/>
          </a:xfrm>
          <a:prstGeom prst="rect">
            <a:avLst/>
          </a:prstGeom>
          <a:noFill/>
        </p:spPr>
        <p:txBody>
          <a:bodyPr wrap="square" rtlCol="0">
            <a:spAutoFit/>
          </a:bodyPr>
          <a:lstStyle/>
          <a:p>
            <a:pPr algn="ctr"/>
            <a:r>
              <a:rPr lang="en-US" dirty="0"/>
              <a:t>Power Button:</a:t>
            </a:r>
          </a:p>
          <a:p>
            <a:pPr algn="ctr"/>
            <a:r>
              <a:rPr lang="en-US" dirty="0"/>
              <a:t>up to 50 mA</a:t>
            </a:r>
          </a:p>
        </p:txBody>
      </p:sp>
      <p:sp>
        <p:nvSpPr>
          <p:cNvPr id="21" name="Rounded Rectangle 20">
            <a:extLst>
              <a:ext uri="{FF2B5EF4-FFF2-40B4-BE49-F238E27FC236}">
                <a16:creationId xmlns:a16="http://schemas.microsoft.com/office/drawing/2014/main" id="{39E7C496-7633-504A-BFCA-9723B8F32214}"/>
              </a:ext>
            </a:extLst>
          </p:cNvPr>
          <p:cNvSpPr/>
          <p:nvPr/>
        </p:nvSpPr>
        <p:spPr>
          <a:xfrm>
            <a:off x="1669776" y="4503872"/>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7D84B57-6965-D346-B1F1-87091B6567F3}"/>
              </a:ext>
            </a:extLst>
          </p:cNvPr>
          <p:cNvSpPr txBox="1"/>
          <p:nvPr/>
        </p:nvSpPr>
        <p:spPr>
          <a:xfrm>
            <a:off x="1590264" y="4579254"/>
            <a:ext cx="3286534" cy="646331"/>
          </a:xfrm>
          <a:prstGeom prst="rect">
            <a:avLst/>
          </a:prstGeom>
          <a:noFill/>
        </p:spPr>
        <p:txBody>
          <a:bodyPr wrap="square" rtlCol="0">
            <a:spAutoFit/>
          </a:bodyPr>
          <a:lstStyle/>
          <a:p>
            <a:pPr algn="ctr"/>
            <a:r>
              <a:rPr lang="en-US" dirty="0"/>
              <a:t>20x4 I2C Character LCD Display:</a:t>
            </a:r>
          </a:p>
          <a:p>
            <a:pPr algn="ctr"/>
            <a:r>
              <a:rPr lang="en-US" dirty="0"/>
              <a:t>up to 1.5 mA</a:t>
            </a:r>
          </a:p>
        </p:txBody>
      </p:sp>
      <p:sp>
        <p:nvSpPr>
          <p:cNvPr id="26" name="Rounded Rectangle 25">
            <a:extLst>
              <a:ext uri="{FF2B5EF4-FFF2-40B4-BE49-F238E27FC236}">
                <a16:creationId xmlns:a16="http://schemas.microsoft.com/office/drawing/2014/main" id="{32F34C12-187E-1D4E-B31C-0F05C6DC74E2}"/>
              </a:ext>
            </a:extLst>
          </p:cNvPr>
          <p:cNvSpPr/>
          <p:nvPr/>
        </p:nvSpPr>
        <p:spPr>
          <a:xfrm>
            <a:off x="9943270" y="2758369"/>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B4877A7-3156-9F47-82CD-9B1495BCA4D3}"/>
              </a:ext>
            </a:extLst>
          </p:cNvPr>
          <p:cNvSpPr txBox="1"/>
          <p:nvPr/>
        </p:nvSpPr>
        <p:spPr>
          <a:xfrm>
            <a:off x="10022782" y="2792686"/>
            <a:ext cx="1166197" cy="923330"/>
          </a:xfrm>
          <a:prstGeom prst="rect">
            <a:avLst/>
          </a:prstGeom>
          <a:noFill/>
        </p:spPr>
        <p:txBody>
          <a:bodyPr wrap="square" rtlCol="0">
            <a:spAutoFit/>
          </a:bodyPr>
          <a:lstStyle/>
          <a:p>
            <a:pPr algn="ctr"/>
            <a:r>
              <a:rPr lang="en-US" dirty="0"/>
              <a:t>USB to Audio Jack</a:t>
            </a:r>
          </a:p>
          <a:p>
            <a:pPr algn="ctr"/>
            <a:r>
              <a:rPr lang="en-US" dirty="0"/>
              <a:t> </a:t>
            </a:r>
          </a:p>
        </p:txBody>
      </p:sp>
      <p:cxnSp>
        <p:nvCxnSpPr>
          <p:cNvPr id="28" name="Straight Connector 27">
            <a:extLst>
              <a:ext uri="{FF2B5EF4-FFF2-40B4-BE49-F238E27FC236}">
                <a16:creationId xmlns:a16="http://schemas.microsoft.com/office/drawing/2014/main" id="{3E1A3028-B0B2-5048-88B9-9F8D6D615920}"/>
              </a:ext>
            </a:extLst>
          </p:cNvPr>
          <p:cNvCxnSpPr>
            <a:cxnSpLocks/>
          </p:cNvCxnSpPr>
          <p:nvPr/>
        </p:nvCxnSpPr>
        <p:spPr>
          <a:xfrm flipH="1">
            <a:off x="8987453" y="3129601"/>
            <a:ext cx="955817" cy="0"/>
          </a:xfrm>
          <a:prstGeom prst="line">
            <a:avLst/>
          </a:prstGeom>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BC4C101F-B5A2-2945-A67A-E4A045B97BA6}"/>
              </a:ext>
            </a:extLst>
          </p:cNvPr>
          <p:cNvSpPr txBox="1"/>
          <p:nvPr/>
        </p:nvSpPr>
        <p:spPr>
          <a:xfrm>
            <a:off x="8900902" y="2758369"/>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2" name="TextBox 31">
            <a:extLst>
              <a:ext uri="{FF2B5EF4-FFF2-40B4-BE49-F238E27FC236}">
                <a16:creationId xmlns:a16="http://schemas.microsoft.com/office/drawing/2014/main" id="{AD631B4B-9C85-954D-8C62-FA3E2A682711}"/>
              </a:ext>
            </a:extLst>
          </p:cNvPr>
          <p:cNvSpPr txBox="1"/>
          <p:nvPr/>
        </p:nvSpPr>
        <p:spPr>
          <a:xfrm>
            <a:off x="4986132" y="1838535"/>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3" name="TextBox 32">
            <a:extLst>
              <a:ext uri="{FF2B5EF4-FFF2-40B4-BE49-F238E27FC236}">
                <a16:creationId xmlns:a16="http://schemas.microsoft.com/office/drawing/2014/main" id="{799D1DCD-A9C9-B14D-AD5F-8F3DC469E60C}"/>
              </a:ext>
            </a:extLst>
          </p:cNvPr>
          <p:cNvSpPr txBox="1"/>
          <p:nvPr/>
        </p:nvSpPr>
        <p:spPr>
          <a:xfrm>
            <a:off x="4977855" y="2582830"/>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4" name="TextBox 33">
            <a:extLst>
              <a:ext uri="{FF2B5EF4-FFF2-40B4-BE49-F238E27FC236}">
                <a16:creationId xmlns:a16="http://schemas.microsoft.com/office/drawing/2014/main" id="{5327436B-AEB8-3B42-A364-B7F45C1F92E5}"/>
              </a:ext>
            </a:extLst>
          </p:cNvPr>
          <p:cNvSpPr txBox="1"/>
          <p:nvPr/>
        </p:nvSpPr>
        <p:spPr>
          <a:xfrm>
            <a:off x="4956306" y="3226998"/>
            <a:ext cx="1166197" cy="646331"/>
          </a:xfrm>
          <a:prstGeom prst="rect">
            <a:avLst/>
          </a:prstGeom>
          <a:noFill/>
        </p:spPr>
        <p:txBody>
          <a:bodyPr wrap="square" rtlCol="0">
            <a:spAutoFit/>
          </a:bodyPr>
          <a:lstStyle/>
          <a:p>
            <a:pPr algn="ctr"/>
            <a:r>
              <a:rPr lang="en-US" dirty="0"/>
              <a:t>3.3V</a:t>
            </a:r>
          </a:p>
          <a:p>
            <a:pPr algn="ctr"/>
            <a:r>
              <a:rPr lang="en-US" dirty="0"/>
              <a:t> </a:t>
            </a:r>
          </a:p>
        </p:txBody>
      </p:sp>
      <p:sp>
        <p:nvSpPr>
          <p:cNvPr id="35" name="TextBox 34">
            <a:extLst>
              <a:ext uri="{FF2B5EF4-FFF2-40B4-BE49-F238E27FC236}">
                <a16:creationId xmlns:a16="http://schemas.microsoft.com/office/drawing/2014/main" id="{735B8CCD-3814-D941-A1CE-419F53B001F4}"/>
              </a:ext>
            </a:extLst>
          </p:cNvPr>
          <p:cNvSpPr txBox="1"/>
          <p:nvPr/>
        </p:nvSpPr>
        <p:spPr>
          <a:xfrm>
            <a:off x="4986133" y="4573513"/>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6" name="TextBox 35">
            <a:extLst>
              <a:ext uri="{FF2B5EF4-FFF2-40B4-BE49-F238E27FC236}">
                <a16:creationId xmlns:a16="http://schemas.microsoft.com/office/drawing/2014/main" id="{C38554B0-34B0-2047-9E57-AA281C37F73C}"/>
              </a:ext>
            </a:extLst>
          </p:cNvPr>
          <p:cNvSpPr txBox="1"/>
          <p:nvPr/>
        </p:nvSpPr>
        <p:spPr>
          <a:xfrm>
            <a:off x="6119189" y="4724427"/>
            <a:ext cx="1218046" cy="307777"/>
          </a:xfrm>
          <a:prstGeom prst="rect">
            <a:avLst/>
          </a:prstGeom>
          <a:noFill/>
        </p:spPr>
        <p:txBody>
          <a:bodyPr wrap="square" rtlCol="0">
            <a:spAutoFit/>
          </a:bodyPr>
          <a:lstStyle/>
          <a:p>
            <a:r>
              <a:rPr lang="en-US" sz="1400" dirty="0"/>
              <a:t>SYS_VOUT</a:t>
            </a:r>
          </a:p>
        </p:txBody>
      </p:sp>
      <p:sp>
        <p:nvSpPr>
          <p:cNvPr id="37" name="TextBox 36">
            <a:extLst>
              <a:ext uri="{FF2B5EF4-FFF2-40B4-BE49-F238E27FC236}">
                <a16:creationId xmlns:a16="http://schemas.microsoft.com/office/drawing/2014/main" id="{736E26DE-BF87-4244-812D-3796FA3A6991}"/>
              </a:ext>
            </a:extLst>
          </p:cNvPr>
          <p:cNvSpPr txBox="1"/>
          <p:nvPr/>
        </p:nvSpPr>
        <p:spPr>
          <a:xfrm>
            <a:off x="6085552" y="3379714"/>
            <a:ext cx="1218046" cy="307777"/>
          </a:xfrm>
          <a:prstGeom prst="rect">
            <a:avLst/>
          </a:prstGeom>
          <a:noFill/>
        </p:spPr>
        <p:txBody>
          <a:bodyPr wrap="square" rtlCol="0">
            <a:spAutoFit/>
          </a:bodyPr>
          <a:lstStyle/>
          <a:p>
            <a:r>
              <a:rPr lang="en-US" sz="1400" dirty="0"/>
              <a:t>3.3V_VOUT</a:t>
            </a:r>
          </a:p>
        </p:txBody>
      </p:sp>
      <p:sp>
        <p:nvSpPr>
          <p:cNvPr id="38" name="TextBox 37">
            <a:extLst>
              <a:ext uri="{FF2B5EF4-FFF2-40B4-BE49-F238E27FC236}">
                <a16:creationId xmlns:a16="http://schemas.microsoft.com/office/drawing/2014/main" id="{23398B1B-57D1-E843-BA42-6C7EA7985B9C}"/>
              </a:ext>
            </a:extLst>
          </p:cNvPr>
          <p:cNvSpPr txBox="1"/>
          <p:nvPr/>
        </p:nvSpPr>
        <p:spPr>
          <a:xfrm>
            <a:off x="8108750" y="2975712"/>
            <a:ext cx="989446" cy="307777"/>
          </a:xfrm>
          <a:prstGeom prst="rect">
            <a:avLst/>
          </a:prstGeom>
          <a:noFill/>
        </p:spPr>
        <p:txBody>
          <a:bodyPr wrap="square" rtlCol="0">
            <a:spAutoFit/>
          </a:bodyPr>
          <a:lstStyle/>
          <a:p>
            <a:r>
              <a:rPr lang="en-US" sz="1400" dirty="0"/>
              <a:t>VIN_USB1</a:t>
            </a:r>
          </a:p>
        </p:txBody>
      </p:sp>
      <p:sp>
        <p:nvSpPr>
          <p:cNvPr id="40" name="TextBox 39">
            <a:extLst>
              <a:ext uri="{FF2B5EF4-FFF2-40B4-BE49-F238E27FC236}">
                <a16:creationId xmlns:a16="http://schemas.microsoft.com/office/drawing/2014/main" id="{F134F4F1-A8D8-4B4B-B9E8-0D354D9CBF52}"/>
              </a:ext>
            </a:extLst>
          </p:cNvPr>
          <p:cNvSpPr txBox="1"/>
          <p:nvPr/>
        </p:nvSpPr>
        <p:spPr>
          <a:xfrm>
            <a:off x="6105936" y="1971408"/>
            <a:ext cx="1218046" cy="307777"/>
          </a:xfrm>
          <a:prstGeom prst="rect">
            <a:avLst/>
          </a:prstGeom>
          <a:noFill/>
        </p:spPr>
        <p:txBody>
          <a:bodyPr wrap="square" rtlCol="0">
            <a:spAutoFit/>
          </a:bodyPr>
          <a:lstStyle/>
          <a:p>
            <a:r>
              <a:rPr lang="en-US" sz="1400" dirty="0"/>
              <a:t>SYS_VOUT</a:t>
            </a:r>
          </a:p>
        </p:txBody>
      </p:sp>
      <p:sp>
        <p:nvSpPr>
          <p:cNvPr id="41" name="TextBox 40">
            <a:extLst>
              <a:ext uri="{FF2B5EF4-FFF2-40B4-BE49-F238E27FC236}">
                <a16:creationId xmlns:a16="http://schemas.microsoft.com/office/drawing/2014/main" id="{F07E0DF9-0C1D-C649-BECA-D3B5CD4B59A1}"/>
              </a:ext>
            </a:extLst>
          </p:cNvPr>
          <p:cNvSpPr txBox="1"/>
          <p:nvPr/>
        </p:nvSpPr>
        <p:spPr>
          <a:xfrm>
            <a:off x="6073461" y="2733383"/>
            <a:ext cx="1218046" cy="307777"/>
          </a:xfrm>
          <a:prstGeom prst="rect">
            <a:avLst/>
          </a:prstGeom>
          <a:noFill/>
        </p:spPr>
        <p:txBody>
          <a:bodyPr wrap="square" rtlCol="0">
            <a:spAutoFit/>
          </a:bodyPr>
          <a:lstStyle/>
          <a:p>
            <a:r>
              <a:rPr lang="en-US" sz="1400" dirty="0"/>
              <a:t>SYS_VOUT</a:t>
            </a:r>
          </a:p>
        </p:txBody>
      </p:sp>
      <p:sp>
        <p:nvSpPr>
          <p:cNvPr id="42" name="Rounded Rectangle 41">
            <a:extLst>
              <a:ext uri="{FF2B5EF4-FFF2-40B4-BE49-F238E27FC236}">
                <a16:creationId xmlns:a16="http://schemas.microsoft.com/office/drawing/2014/main" id="{3F5F7779-AEA8-7E46-8AD5-09A4FE867DC8}"/>
              </a:ext>
            </a:extLst>
          </p:cNvPr>
          <p:cNvSpPr/>
          <p:nvPr/>
        </p:nvSpPr>
        <p:spPr>
          <a:xfrm>
            <a:off x="9951551" y="191275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F1BD011-F402-A347-AC52-B501B2969EA1}"/>
              </a:ext>
            </a:extLst>
          </p:cNvPr>
          <p:cNvSpPr txBox="1"/>
          <p:nvPr/>
        </p:nvSpPr>
        <p:spPr>
          <a:xfrm>
            <a:off x="10031063" y="1947070"/>
            <a:ext cx="1166197" cy="923330"/>
          </a:xfrm>
          <a:prstGeom prst="rect">
            <a:avLst/>
          </a:prstGeom>
          <a:noFill/>
        </p:spPr>
        <p:txBody>
          <a:bodyPr wrap="square" rtlCol="0">
            <a:spAutoFit/>
          </a:bodyPr>
          <a:lstStyle/>
          <a:p>
            <a:pPr algn="ctr"/>
            <a:r>
              <a:rPr lang="en-US" dirty="0"/>
              <a:t>Micro USB Power</a:t>
            </a:r>
          </a:p>
          <a:p>
            <a:pPr algn="ctr"/>
            <a:r>
              <a:rPr lang="en-US" dirty="0"/>
              <a:t> </a:t>
            </a:r>
          </a:p>
        </p:txBody>
      </p:sp>
      <p:sp>
        <p:nvSpPr>
          <p:cNvPr id="44" name="TextBox 43">
            <a:extLst>
              <a:ext uri="{FF2B5EF4-FFF2-40B4-BE49-F238E27FC236}">
                <a16:creationId xmlns:a16="http://schemas.microsoft.com/office/drawing/2014/main" id="{96703C39-3002-3E4C-B01F-6D4632FAE522}"/>
              </a:ext>
            </a:extLst>
          </p:cNvPr>
          <p:cNvSpPr txBox="1"/>
          <p:nvPr/>
        </p:nvSpPr>
        <p:spPr>
          <a:xfrm>
            <a:off x="8946612" y="1911886"/>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45" name="TextBox 44">
            <a:extLst>
              <a:ext uri="{FF2B5EF4-FFF2-40B4-BE49-F238E27FC236}">
                <a16:creationId xmlns:a16="http://schemas.microsoft.com/office/drawing/2014/main" id="{FD4E2781-ED7C-5443-93B6-DDAE9341523F}"/>
              </a:ext>
            </a:extLst>
          </p:cNvPr>
          <p:cNvSpPr txBox="1"/>
          <p:nvPr/>
        </p:nvSpPr>
        <p:spPr>
          <a:xfrm>
            <a:off x="8117031" y="2130096"/>
            <a:ext cx="989446" cy="307777"/>
          </a:xfrm>
          <a:prstGeom prst="rect">
            <a:avLst/>
          </a:prstGeom>
          <a:noFill/>
        </p:spPr>
        <p:txBody>
          <a:bodyPr wrap="square" rtlCol="0">
            <a:spAutoFit/>
          </a:bodyPr>
          <a:lstStyle/>
          <a:p>
            <a:r>
              <a:rPr lang="en-US" sz="1400" dirty="0"/>
              <a:t>VIN_USB0</a:t>
            </a:r>
          </a:p>
        </p:txBody>
      </p:sp>
      <p:cxnSp>
        <p:nvCxnSpPr>
          <p:cNvPr id="46" name="Straight Connector 45">
            <a:extLst>
              <a:ext uri="{FF2B5EF4-FFF2-40B4-BE49-F238E27FC236}">
                <a16:creationId xmlns:a16="http://schemas.microsoft.com/office/drawing/2014/main" id="{BE8E9442-5BC9-FF46-BB38-CB318D4A5FB6}"/>
              </a:ext>
            </a:extLst>
          </p:cNvPr>
          <p:cNvCxnSpPr>
            <a:cxnSpLocks/>
          </p:cNvCxnSpPr>
          <p:nvPr/>
        </p:nvCxnSpPr>
        <p:spPr>
          <a:xfrm flipH="1">
            <a:off x="9005289" y="2294593"/>
            <a:ext cx="955817"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6425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74124-EBE2-5641-BD06-76414170F39F}"/>
              </a:ext>
            </a:extLst>
          </p:cNvPr>
          <p:cNvSpPr>
            <a:spLocks noGrp="1"/>
          </p:cNvSpPr>
          <p:nvPr>
            <p:ph type="title"/>
          </p:nvPr>
        </p:nvSpPr>
        <p:spPr/>
        <p:txBody>
          <a:bodyPr/>
          <a:lstStyle/>
          <a:p>
            <a:r>
              <a:rPr lang="en-US" u="sng" dirty="0"/>
              <a:t>Components/Budget</a:t>
            </a:r>
          </a:p>
        </p:txBody>
      </p:sp>
      <p:graphicFrame>
        <p:nvGraphicFramePr>
          <p:cNvPr id="5" name="Content Placeholder 3">
            <a:extLst>
              <a:ext uri="{FF2B5EF4-FFF2-40B4-BE49-F238E27FC236}">
                <a16:creationId xmlns:a16="http://schemas.microsoft.com/office/drawing/2014/main" id="{54445E2B-57E6-724A-9438-E12966B2599A}"/>
              </a:ext>
            </a:extLst>
          </p:cNvPr>
          <p:cNvGraphicFramePr>
            <a:graphicFrameLocks noGrp="1"/>
          </p:cNvGraphicFramePr>
          <p:nvPr>
            <p:ph idx="1"/>
            <p:extLst>
              <p:ext uri="{D42A27DB-BD31-4B8C-83A1-F6EECF244321}">
                <p14:modId xmlns:p14="http://schemas.microsoft.com/office/powerpoint/2010/main" val="2766509338"/>
              </p:ext>
            </p:extLst>
          </p:nvPr>
        </p:nvGraphicFramePr>
        <p:xfrm>
          <a:off x="838199" y="2088253"/>
          <a:ext cx="10515601" cy="2941320"/>
        </p:xfrm>
        <a:graphic>
          <a:graphicData uri="http://schemas.openxmlformats.org/drawingml/2006/table">
            <a:tbl>
              <a:tblPr firstRow="1" bandRow="1">
                <a:tableStyleId>{BC89EF96-8CEA-46FF-86C4-4CE0E7609802}</a:tableStyleId>
              </a:tblPr>
              <a:tblGrid>
                <a:gridCol w="7511143">
                  <a:extLst>
                    <a:ext uri="{9D8B030D-6E8A-4147-A177-3AD203B41FA5}">
                      <a16:colId xmlns:a16="http://schemas.microsoft.com/office/drawing/2014/main" val="3675253430"/>
                    </a:ext>
                  </a:extLst>
                </a:gridCol>
                <a:gridCol w="1502229">
                  <a:extLst>
                    <a:ext uri="{9D8B030D-6E8A-4147-A177-3AD203B41FA5}">
                      <a16:colId xmlns:a16="http://schemas.microsoft.com/office/drawing/2014/main" val="1372058784"/>
                    </a:ext>
                  </a:extLst>
                </a:gridCol>
                <a:gridCol w="1502229">
                  <a:extLst>
                    <a:ext uri="{9D8B030D-6E8A-4147-A177-3AD203B41FA5}">
                      <a16:colId xmlns:a16="http://schemas.microsoft.com/office/drawing/2014/main" val="356583018"/>
                    </a:ext>
                  </a:extLst>
                </a:gridCol>
              </a:tblGrid>
              <a:tr h="370840">
                <a:tc>
                  <a:txBody>
                    <a:bodyPr/>
                    <a:lstStyle/>
                    <a:p>
                      <a:r>
                        <a:rPr lang="en-US" dirty="0"/>
                        <a:t>Component</a:t>
                      </a:r>
                    </a:p>
                  </a:txBody>
                  <a:tcPr marL="87630" marR="87630">
                    <a:solidFill>
                      <a:schemeClr val="bg1"/>
                    </a:solidFill>
                  </a:tcPr>
                </a:tc>
                <a:tc>
                  <a:txBody>
                    <a:bodyPr/>
                    <a:lstStyle/>
                    <a:p>
                      <a:r>
                        <a:rPr lang="en-US" dirty="0"/>
                        <a:t>Need to Buy</a:t>
                      </a:r>
                    </a:p>
                  </a:txBody>
                  <a:tcPr marL="87630" marR="87630">
                    <a:solidFill>
                      <a:schemeClr val="bg1"/>
                    </a:solidFill>
                  </a:tcPr>
                </a:tc>
                <a:tc>
                  <a:txBody>
                    <a:bodyPr/>
                    <a:lstStyle/>
                    <a:p>
                      <a:r>
                        <a:rPr lang="en-US" dirty="0"/>
                        <a:t>Cost</a:t>
                      </a:r>
                    </a:p>
                  </a:txBody>
                  <a:tcPr marL="87630" marR="87630">
                    <a:solidFill>
                      <a:schemeClr val="bg1"/>
                    </a:solidFill>
                  </a:tcPr>
                </a:tc>
                <a:extLst>
                  <a:ext uri="{0D108BD9-81ED-4DB2-BD59-A6C34878D82A}">
                    <a16:rowId xmlns:a16="http://schemas.microsoft.com/office/drawing/2014/main" val="1606800787"/>
                  </a:ext>
                </a:extLst>
              </a:tr>
              <a:tr h="370840">
                <a:tc>
                  <a:txBody>
                    <a:bodyPr/>
                    <a:lstStyle/>
                    <a:p>
                      <a:r>
                        <a:rPr lang="en-US" dirty="0"/>
                        <a:t>Sharp IR Analog Distance Sensors:</a:t>
                      </a:r>
                    </a:p>
                    <a:p>
                      <a:r>
                        <a:rPr lang="en-US" dirty="0">
                          <a:hlinkClick r:id="rId2"/>
                        </a:rPr>
                        <a:t>https://www.pololu.com/product/136</a:t>
                      </a:r>
                      <a:r>
                        <a:rPr lang="en-US" dirty="0"/>
                        <a:t> </a:t>
                      </a:r>
                    </a:p>
                  </a:txBody>
                  <a:tcPr marL="87630" marR="87630">
                    <a:solidFill>
                      <a:schemeClr val="bg1"/>
                    </a:solidFill>
                  </a:tcPr>
                </a:tc>
                <a:tc>
                  <a:txBody>
                    <a:bodyPr/>
                    <a:lstStyle/>
                    <a:p>
                      <a:r>
                        <a:rPr lang="en-US" dirty="0"/>
                        <a:t>x2</a:t>
                      </a:r>
                    </a:p>
                  </a:txBody>
                  <a:tcPr marL="87630" marR="87630">
                    <a:solidFill>
                      <a:schemeClr val="bg1"/>
                    </a:solidFill>
                  </a:tcPr>
                </a:tc>
                <a:tc>
                  <a:txBody>
                    <a:bodyPr/>
                    <a:lstStyle/>
                    <a:p>
                      <a:r>
                        <a:rPr lang="en-US" dirty="0"/>
                        <a:t>$10.29</a:t>
                      </a:r>
                    </a:p>
                  </a:txBody>
                  <a:tcPr marL="87630" marR="87630">
                    <a:solidFill>
                      <a:schemeClr val="bg1"/>
                    </a:solidFill>
                  </a:tcPr>
                </a:tc>
                <a:extLst>
                  <a:ext uri="{0D108BD9-81ED-4DB2-BD59-A6C34878D82A}">
                    <a16:rowId xmlns:a16="http://schemas.microsoft.com/office/drawing/2014/main" val="33313506"/>
                  </a:ext>
                </a:extLst>
              </a:tr>
              <a:tr h="370840">
                <a:tc>
                  <a:txBody>
                    <a:bodyPr/>
                    <a:lstStyle/>
                    <a:p>
                      <a:r>
                        <a:rPr lang="en-US" dirty="0"/>
                        <a:t>20x4 I2C Character LCD Display:</a:t>
                      </a:r>
                    </a:p>
                    <a:p>
                      <a:r>
                        <a:rPr lang="en-US" dirty="0">
                          <a:hlinkClick r:id="rId3"/>
                        </a:rPr>
                        <a:t>https://www.crystalfontz.com/product/cfah2004actmiew-20x4-i2c-character-lcd?kw=&amp;origin=pla&amp;gclid=CjwKCAjwq_D7BRADEiwAVMDdHiHPBFW64CMppy-nCaKe0sCETMsAPY2SlfEIacJEAEYCOHrj1hV69BoCuvgQAvD_BwE#undefined</a:t>
                      </a:r>
                      <a:r>
                        <a:rPr lang="en-US" dirty="0"/>
                        <a:t> </a:t>
                      </a:r>
                    </a:p>
                  </a:txBody>
                  <a:tcPr marL="87630" marR="87630">
                    <a:solidFill>
                      <a:schemeClr val="bg1"/>
                    </a:solidFill>
                  </a:tcPr>
                </a:tc>
                <a:tc>
                  <a:txBody>
                    <a:bodyPr/>
                    <a:lstStyle/>
                    <a:p>
                      <a:r>
                        <a:rPr lang="en-US" dirty="0"/>
                        <a:t>x1</a:t>
                      </a:r>
                    </a:p>
                  </a:txBody>
                  <a:tcPr marL="87630" marR="87630">
                    <a:solidFill>
                      <a:schemeClr val="bg1"/>
                    </a:solidFill>
                  </a:tcPr>
                </a:tc>
                <a:tc>
                  <a:txBody>
                    <a:bodyPr/>
                    <a:lstStyle/>
                    <a:p>
                      <a:r>
                        <a:rPr lang="en-US" dirty="0"/>
                        <a:t>$15.81</a:t>
                      </a:r>
                    </a:p>
                  </a:txBody>
                  <a:tcPr marL="87630" marR="87630">
                    <a:solidFill>
                      <a:schemeClr val="bg1"/>
                    </a:solidFill>
                  </a:tcPr>
                </a:tc>
                <a:extLst>
                  <a:ext uri="{0D108BD9-81ED-4DB2-BD59-A6C34878D82A}">
                    <a16:rowId xmlns:a16="http://schemas.microsoft.com/office/drawing/2014/main" val="1757493575"/>
                  </a:ext>
                </a:extLst>
              </a:tr>
              <a:tr h="370840">
                <a:tc>
                  <a:txBody>
                    <a:bodyPr/>
                    <a:lstStyle/>
                    <a:p>
                      <a:r>
                        <a:rPr lang="en-US" dirty="0"/>
                        <a:t>USB to Audio Jack</a:t>
                      </a:r>
                    </a:p>
                  </a:txBody>
                  <a:tcPr marL="87630" marR="87630">
                    <a:solidFill>
                      <a:schemeClr val="bg1"/>
                    </a:solidFill>
                  </a:tcPr>
                </a:tc>
                <a:tc>
                  <a:txBody>
                    <a:bodyPr/>
                    <a:lstStyle/>
                    <a:p>
                      <a:r>
                        <a:rPr lang="en-US" dirty="0"/>
                        <a:t>No</a:t>
                      </a:r>
                    </a:p>
                  </a:txBody>
                  <a:tcPr marL="87630" marR="87630">
                    <a:solidFill>
                      <a:schemeClr val="bg1"/>
                    </a:solidFill>
                  </a:tcPr>
                </a:tc>
                <a:tc>
                  <a:txBody>
                    <a:bodyPr/>
                    <a:lstStyle/>
                    <a:p>
                      <a:endParaRPr lang="en-US" dirty="0"/>
                    </a:p>
                  </a:txBody>
                  <a:tcPr marL="87630" marR="87630">
                    <a:solidFill>
                      <a:schemeClr val="bg1"/>
                    </a:solidFill>
                  </a:tcPr>
                </a:tc>
                <a:extLst>
                  <a:ext uri="{0D108BD9-81ED-4DB2-BD59-A6C34878D82A}">
                    <a16:rowId xmlns:a16="http://schemas.microsoft.com/office/drawing/2014/main" val="2045838808"/>
                  </a:ext>
                </a:extLst>
              </a:tr>
              <a:tr h="370840">
                <a:tc>
                  <a:txBody>
                    <a:bodyPr/>
                    <a:lstStyle/>
                    <a:p>
                      <a:r>
                        <a:rPr lang="en-US" dirty="0"/>
                        <a:t>Button for Powering on Device</a:t>
                      </a:r>
                    </a:p>
                  </a:txBody>
                  <a:tcPr marL="87630" marR="87630">
                    <a:solidFill>
                      <a:schemeClr val="bg1"/>
                    </a:solidFill>
                  </a:tcPr>
                </a:tc>
                <a:tc>
                  <a:txBody>
                    <a:bodyPr/>
                    <a:lstStyle/>
                    <a:p>
                      <a:r>
                        <a:rPr lang="en-US" dirty="0"/>
                        <a:t>No</a:t>
                      </a:r>
                    </a:p>
                  </a:txBody>
                  <a:tcPr marL="87630" marR="87630">
                    <a:solidFill>
                      <a:schemeClr val="bg1"/>
                    </a:solidFill>
                  </a:tcPr>
                </a:tc>
                <a:tc>
                  <a:txBody>
                    <a:bodyPr/>
                    <a:lstStyle/>
                    <a:p>
                      <a:endParaRPr lang="en-US" dirty="0"/>
                    </a:p>
                  </a:txBody>
                  <a:tcPr marL="87630" marR="87630">
                    <a:solidFill>
                      <a:schemeClr val="bg1"/>
                    </a:solidFill>
                  </a:tcPr>
                </a:tc>
                <a:extLst>
                  <a:ext uri="{0D108BD9-81ED-4DB2-BD59-A6C34878D82A}">
                    <a16:rowId xmlns:a16="http://schemas.microsoft.com/office/drawing/2014/main" val="1921008784"/>
                  </a:ext>
                </a:extLst>
              </a:tr>
            </a:tbl>
          </a:graphicData>
        </a:graphic>
      </p:graphicFrame>
    </p:spTree>
    <p:extLst>
      <p:ext uri="{BB962C8B-B14F-4D97-AF65-F5344CB8AC3E}">
        <p14:creationId xmlns:p14="http://schemas.microsoft.com/office/powerpoint/2010/main" val="22901326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A9B411-9540-CA4C-9511-17D51346E40F}"/>
              </a:ext>
            </a:extLst>
          </p:cNvPr>
          <p:cNvPicPr>
            <a:picLocks noChangeAspect="1"/>
          </p:cNvPicPr>
          <p:nvPr/>
        </p:nvPicPr>
        <p:blipFill>
          <a:blip r:embed="rId2">
            <a:alphaModFix amt="85000"/>
          </a:blip>
          <a:stretch>
            <a:fillRect/>
          </a:stretch>
        </p:blipFill>
        <p:spPr>
          <a:xfrm>
            <a:off x="848138" y="0"/>
            <a:ext cx="10297297" cy="6858000"/>
          </a:xfrm>
          <a:prstGeom prst="rect">
            <a:avLst/>
          </a:prstGeom>
        </p:spPr>
      </p:pic>
    </p:spTree>
    <p:extLst>
      <p:ext uri="{BB962C8B-B14F-4D97-AF65-F5344CB8AC3E}">
        <p14:creationId xmlns:p14="http://schemas.microsoft.com/office/powerpoint/2010/main" val="313713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5250</TotalTime>
  <Words>500</Words>
  <Application>Microsoft Macintosh PowerPoint</Application>
  <PresentationFormat>Widescreen</PresentationFormat>
  <Paragraphs>93</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ENGI 301  Putting Speed Control Device Proposal</vt:lpstr>
      <vt:lpstr>Background Information</vt:lpstr>
      <vt:lpstr>Rough Sketch of Device Design</vt:lpstr>
      <vt:lpstr>Existing Solutions</vt:lpstr>
      <vt:lpstr>System Block Diagram</vt:lpstr>
      <vt:lpstr>Power Block Diagram</vt:lpstr>
      <vt:lpstr>Components/Budget</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Putt Speed Device Proposal</dc:title>
  <dc:creator>Grace Wilson</dc:creator>
  <cp:lastModifiedBy>Grace Wilson</cp:lastModifiedBy>
  <cp:revision>33</cp:revision>
  <dcterms:created xsi:type="dcterms:W3CDTF">2020-10-04T00:26:22Z</dcterms:created>
  <dcterms:modified xsi:type="dcterms:W3CDTF">2020-10-07T15:56:59Z</dcterms:modified>
</cp:coreProperties>
</file>

<file path=docProps/thumbnail.jpeg>
</file>